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18288000" cy="10287000"/>
  <p:notesSz cx="6858000" cy="9144000"/>
  <p:embeddedFontLst>
    <p:embeddedFont>
      <p:font typeface="Aileron Heavy" panose="020B0604020202020204" charset="0"/>
      <p:regular r:id="rId13"/>
      <p:bold r:id="rId14"/>
    </p:embeddedFont>
    <p:embeddedFont>
      <p:font typeface="Aileron Regular" panose="020B0604020202020204" charset="0"/>
      <p:regular r:id="rId15"/>
    </p:embeddedFont>
    <p:embeddedFont>
      <p:font typeface="Aileron Regular Italics" panose="020B0604020202020204" charset="0"/>
      <p:regular r:id="rId16"/>
      <p:italic r:id="rId17"/>
    </p:embeddedFont>
    <p:embeddedFont>
      <p:font typeface="Montserrat" panose="00000500000000000000" pitchFamily="2" charset="0"/>
      <p:regular r:id="rId18"/>
      <p:bold r:id="rId19"/>
      <p:italic r:id="rId20"/>
      <p:boldItalic r:id="rId21"/>
    </p:embeddedFont>
    <p:embeddedFont>
      <p:font typeface="Montserrat Classic" panose="020B0604020202020204" charset="0"/>
      <p:regular r:id="rId22"/>
      <p:bold r:id="rId23"/>
      <p:italic r:id="rId24"/>
      <p:boldItalic r:id="rId25"/>
    </p:embeddedFont>
    <p:embeddedFont>
      <p:font typeface="Montserrat Classic Bold" panose="020B0604020202020204" charset="0"/>
      <p:regular r:id="rId26"/>
      <p:bold r:id="rId27"/>
      <p:italic r:id="rId28"/>
      <p:boldItalic r:id="rId29"/>
    </p:embeddedFont>
    <p:embeddedFont>
      <p:font typeface="Montserrat Light" panose="00000400000000000000" pitchFamily="2" charset="0"/>
      <p:regular r:id="rId30"/>
      <p: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3D7F"/>
    <a:srgbClr val="0F3D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02" autoAdjust="0"/>
    <p:restoredTop sz="94582" autoAdjust="0"/>
  </p:normalViewPr>
  <p:slideViewPr>
    <p:cSldViewPr>
      <p:cViewPr varScale="1">
        <p:scale>
          <a:sx n="47" d="100"/>
          <a:sy n="47" d="100"/>
        </p:scale>
        <p:origin x="67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customXml" Target="../customXml/item3.xml"/><Relationship Id="rId21" Type="http://schemas.openxmlformats.org/officeDocument/2006/relationships/font" Target="fonts/font9.fntdata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2.fntdata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6.xml"/><Relationship Id="rId19" Type="http://schemas.openxmlformats.org/officeDocument/2006/relationships/font" Target="fonts/font7.fntdata"/><Relationship Id="rId31" Type="http://schemas.openxmlformats.org/officeDocument/2006/relationships/font" Target="fonts/font1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font" Target="fonts/font18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EA5A60-E738-3840-A5ED-10B470923A24}" type="datetimeFigureOut">
              <a:rPr lang="en-US" smtClean="0"/>
              <a:t>3/11/2026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79B94E-3856-0745-9681-C132A5CE9E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811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79B94E-3856-0745-9681-C132A5CE9E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99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uilding with a mural on the side&#10;&#10;AI-generated content may be incorrect.">
            <a:extLst>
              <a:ext uri="{FF2B5EF4-FFF2-40B4-BE49-F238E27FC236}">
                <a16:creationId xmlns:a16="http://schemas.microsoft.com/office/drawing/2014/main" id="{380773F8-73AC-17AB-0F49-950F2EFF9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419100"/>
            <a:ext cx="18288002" cy="12801602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1742229" y="1369695"/>
            <a:ext cx="5877771" cy="4030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 spc="192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Classic"/>
              </a:rPr>
              <a:t>Esperanza</a:t>
            </a:r>
            <a:r>
              <a:rPr lang="en-US" sz="2400" spc="192" dirty="0">
                <a:solidFill>
                  <a:schemeClr val="bg1">
                    <a:lumMod val="95000"/>
                  </a:schemeClr>
                </a:solidFill>
                <a:latin typeface="Montserrat Classic"/>
              </a:rPr>
              <a:t> </a:t>
            </a:r>
            <a:r>
              <a:rPr lang="en-US" sz="2400" spc="192" dirty="0">
                <a:solidFill>
                  <a:srgbClr val="FFC000"/>
                </a:solidFill>
                <a:latin typeface="Montserrat Classic"/>
              </a:rPr>
              <a:t>|</a:t>
            </a:r>
            <a:r>
              <a:rPr lang="en-US" sz="2400" spc="192" dirty="0">
                <a:solidFill>
                  <a:schemeClr val="bg1">
                    <a:lumMod val="95000"/>
                  </a:schemeClr>
                </a:solidFill>
                <a:latin typeface="Montserrat Classic"/>
              </a:rPr>
              <a:t> </a:t>
            </a:r>
            <a:r>
              <a:rPr lang="en-US" sz="2400" spc="192" dirty="0">
                <a:solidFill>
                  <a:schemeClr val="tx1">
                    <a:lumMod val="50000"/>
                    <a:lumOff val="50000"/>
                  </a:schemeClr>
                </a:solidFill>
                <a:latin typeface="Montserrat Classic"/>
              </a:rPr>
              <a:t>Human Resources</a:t>
            </a:r>
          </a:p>
        </p:txBody>
      </p:sp>
      <p:grpSp>
        <p:nvGrpSpPr>
          <p:cNvPr id="5" name="Group 5"/>
          <p:cNvGrpSpPr/>
          <p:nvPr/>
        </p:nvGrpSpPr>
        <p:grpSpPr>
          <a:xfrm rot="5400000">
            <a:off x="1028128" y="1060556"/>
            <a:ext cx="714672" cy="713529"/>
            <a:chOff x="0" y="0"/>
            <a:chExt cx="6350000" cy="63398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50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00626" y="2005901"/>
            <a:ext cx="16546508" cy="1323441"/>
            <a:chOff x="368016" y="-4685901"/>
            <a:chExt cx="9289539" cy="1764586"/>
          </a:xfrm>
        </p:grpSpPr>
        <p:sp>
          <p:nvSpPr>
            <p:cNvPr id="11" name="TextBox 11"/>
            <p:cNvSpPr txBox="1"/>
            <p:nvPr/>
          </p:nvSpPr>
          <p:spPr>
            <a:xfrm>
              <a:off x="368016" y="-3331684"/>
              <a:ext cx="8944444" cy="41036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r>
                <a:rPr lang="en-US" sz="2000" i="1" spc="3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ontserrat Light"/>
                </a:rPr>
                <a:t>Presentations are communication tools that can be used as lectures</a:t>
              </a:r>
              <a:r>
                <a:rPr lang="en-US" sz="2000" spc="3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Montserrat Light"/>
                </a:rPr>
                <a:t>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383777" y="-4685901"/>
              <a:ext cx="9273778" cy="114903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r>
                <a:rPr lang="en-US" sz="5600" kern="1700" dirty="0">
                  <a:solidFill>
                    <a:srgbClr val="FFC000"/>
                  </a:solidFill>
                  <a:latin typeface="Montserrat" pitchFamily="2" charset="77"/>
                  <a:ea typeface="Xingkai SC" panose="02010600040101010101" pitchFamily="2" charset="-122"/>
                </a:rPr>
                <a:t>WELCOME TO </a:t>
              </a:r>
              <a:r>
                <a:rPr lang="en-US" sz="5600" spc="188" dirty="0">
                  <a:solidFill>
                    <a:srgbClr val="0F3D7F"/>
                  </a:solidFill>
                  <a:latin typeface="Montserrat Classic Bold"/>
                </a:rPr>
                <a:t>ESPERANZA!</a:t>
              </a:r>
            </a:p>
          </p:txBody>
        </p:sp>
      </p:grpSp>
      <p:pic>
        <p:nvPicPr>
          <p:cNvPr id="13" name="Picture 12" descr="A blue and white logo&#10;&#10;AI-generated content may be incorrect.">
            <a:extLst>
              <a:ext uri="{FF2B5EF4-FFF2-40B4-BE49-F238E27FC236}">
                <a16:creationId xmlns:a16="http://schemas.microsoft.com/office/drawing/2014/main" id="{4DD09115-4409-4E68-B98A-6FBA0AD873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2600" y="461881"/>
            <a:ext cx="4508575" cy="18156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3D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14558220" y="-74628"/>
            <a:ext cx="3847680" cy="3841524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5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AutoShape 4"/>
          <p:cNvSpPr/>
          <p:nvPr/>
        </p:nvSpPr>
        <p:spPr>
          <a:xfrm rot="-8100000">
            <a:off x="11217235" y="513695"/>
            <a:ext cx="5610063" cy="33751"/>
          </a:xfrm>
          <a:prstGeom prst="rect">
            <a:avLst/>
          </a:prstGeom>
          <a:solidFill>
            <a:srgbClr val="FFC500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1108139"/>
            <a:ext cx="9760901" cy="1836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36"/>
              </a:lnSpc>
            </a:pPr>
            <a:r>
              <a:rPr lang="en-US" sz="5600" spc="162">
                <a:solidFill>
                  <a:srgbClr val="F8FBF8"/>
                </a:solidFill>
                <a:latin typeface="Montserrat Classic Bold"/>
              </a:rPr>
              <a:t>ADDITIONAL RECOMMENDATIONS</a:t>
            </a:r>
          </a:p>
        </p:txBody>
      </p:sp>
      <p:sp>
        <p:nvSpPr>
          <p:cNvPr id="6" name="AutoShape 6"/>
          <p:cNvSpPr/>
          <p:nvPr/>
        </p:nvSpPr>
        <p:spPr>
          <a:xfrm>
            <a:off x="1028700" y="3975963"/>
            <a:ext cx="3733069" cy="5282337"/>
          </a:xfrm>
          <a:prstGeom prst="rect">
            <a:avLst/>
          </a:prstGeom>
          <a:solidFill>
            <a:srgbClr val="F8FBF8">
              <a:alpha val="9803"/>
            </a:srgbClr>
          </a:solid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1358794" y="4711779"/>
            <a:ext cx="3072880" cy="3810705"/>
            <a:chOff x="0" y="0"/>
            <a:chExt cx="4097174" cy="5080940"/>
          </a:xfrm>
        </p:grpSpPr>
        <p:sp>
          <p:nvSpPr>
            <p:cNvPr id="8" name="TextBox 8"/>
            <p:cNvSpPr txBox="1"/>
            <p:nvPr/>
          </p:nvSpPr>
          <p:spPr>
            <a:xfrm>
              <a:off x="0" y="-57150"/>
              <a:ext cx="4097174" cy="21966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3200" spc="352">
                  <a:solidFill>
                    <a:srgbClr val="F8FBF8"/>
                  </a:solidFill>
                  <a:latin typeface="Montserrat Classic"/>
                </a:rPr>
                <a:t>ONE-ON-ONE MEETING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2642540"/>
              <a:ext cx="4059389" cy="2438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750"/>
                </a:lnSpc>
              </a:pPr>
              <a:r>
                <a:rPr lang="en-US" sz="2500" spc="25">
                  <a:solidFill>
                    <a:srgbClr val="F8FBF8"/>
                  </a:solidFill>
                  <a:latin typeface="Montserrat Light"/>
                </a:rPr>
                <a:t>Presentations are communication tools that can be used as lectures.</a:t>
              </a:r>
            </a:p>
          </p:txBody>
        </p:sp>
      </p:grpSp>
      <p:sp>
        <p:nvSpPr>
          <p:cNvPr id="10" name="AutoShape 10"/>
          <p:cNvSpPr/>
          <p:nvPr/>
        </p:nvSpPr>
        <p:spPr>
          <a:xfrm>
            <a:off x="5045158" y="3975963"/>
            <a:ext cx="3733069" cy="5282337"/>
          </a:xfrm>
          <a:prstGeom prst="rect">
            <a:avLst/>
          </a:prstGeom>
          <a:solidFill>
            <a:srgbClr val="F8FBF8">
              <a:alpha val="9803"/>
            </a:srgbClr>
          </a:solidFill>
        </p:spPr>
        <p:txBody>
          <a:bodyPr/>
          <a:lstStyle/>
          <a:p>
            <a:endParaRPr lang="en-US"/>
          </a:p>
        </p:txBody>
      </p:sp>
      <p:grpSp>
        <p:nvGrpSpPr>
          <p:cNvPr id="11" name="Group 11"/>
          <p:cNvGrpSpPr/>
          <p:nvPr/>
        </p:nvGrpSpPr>
        <p:grpSpPr>
          <a:xfrm>
            <a:off x="5375252" y="4711779"/>
            <a:ext cx="3072880" cy="3810705"/>
            <a:chOff x="0" y="0"/>
            <a:chExt cx="4097174" cy="5080940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57150"/>
              <a:ext cx="4097174" cy="21966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3200" spc="352">
                  <a:solidFill>
                    <a:srgbClr val="F8FBF8"/>
                  </a:solidFill>
                  <a:latin typeface="Montserrat Classic"/>
                </a:rPr>
                <a:t>TEAM BUILDING EXERCISES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2642540"/>
              <a:ext cx="4059389" cy="2438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750"/>
                </a:lnSpc>
              </a:pPr>
              <a:r>
                <a:rPr lang="en-US" sz="2500" spc="25" dirty="0">
                  <a:solidFill>
                    <a:srgbClr val="F8FBF8"/>
                  </a:solidFill>
                  <a:latin typeface="Montserrat Light"/>
                </a:rPr>
                <a:t>Presentations are communication tools that can be used as lectures.</a:t>
              </a:r>
            </a:p>
          </p:txBody>
        </p:sp>
      </p:grpSp>
      <p:sp>
        <p:nvSpPr>
          <p:cNvPr id="14" name="AutoShape 14"/>
          <p:cNvSpPr/>
          <p:nvPr/>
        </p:nvSpPr>
        <p:spPr>
          <a:xfrm>
            <a:off x="9061616" y="3975963"/>
            <a:ext cx="3733069" cy="5282337"/>
          </a:xfrm>
          <a:prstGeom prst="rect">
            <a:avLst/>
          </a:prstGeom>
          <a:solidFill>
            <a:srgbClr val="F8FBF8">
              <a:alpha val="9803"/>
            </a:srgbClr>
          </a:solid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9391710" y="4711779"/>
            <a:ext cx="3072880" cy="3810705"/>
            <a:chOff x="0" y="0"/>
            <a:chExt cx="4097174" cy="5080940"/>
          </a:xfrm>
        </p:grpSpPr>
        <p:sp>
          <p:nvSpPr>
            <p:cNvPr id="16" name="TextBox 16"/>
            <p:cNvSpPr txBox="1"/>
            <p:nvPr/>
          </p:nvSpPr>
          <p:spPr>
            <a:xfrm>
              <a:off x="0" y="-57150"/>
              <a:ext cx="4097174" cy="21966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3200" spc="352">
                  <a:solidFill>
                    <a:srgbClr val="F8FBF8"/>
                  </a:solidFill>
                  <a:latin typeface="Montserrat Classic"/>
                </a:rPr>
                <a:t>FIRST</a:t>
              </a:r>
            </a:p>
            <a:p>
              <a:pPr>
                <a:lnSpc>
                  <a:spcPts val="4480"/>
                </a:lnSpc>
              </a:pPr>
              <a:r>
                <a:rPr lang="en-US" sz="3200" spc="352">
                  <a:solidFill>
                    <a:srgbClr val="F8FBF8"/>
                  </a:solidFill>
                  <a:latin typeface="Montserrat Classic"/>
                </a:rPr>
                <a:t>WEEK CHECKLIST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2642540"/>
              <a:ext cx="4059389" cy="2438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750"/>
                </a:lnSpc>
              </a:pPr>
              <a:r>
                <a:rPr lang="en-US" sz="2500" spc="25" dirty="0">
                  <a:solidFill>
                    <a:srgbClr val="F8FBF8"/>
                  </a:solidFill>
                  <a:latin typeface="Montserrat Light"/>
                </a:rPr>
                <a:t>Presentations are communication tools that can be used as lectures.</a:t>
              </a:r>
            </a:p>
          </p:txBody>
        </p:sp>
      </p:grpSp>
      <p:sp>
        <p:nvSpPr>
          <p:cNvPr id="18" name="AutoShape 18"/>
          <p:cNvSpPr/>
          <p:nvPr/>
        </p:nvSpPr>
        <p:spPr>
          <a:xfrm>
            <a:off x="13078073" y="3975963"/>
            <a:ext cx="3733069" cy="5282337"/>
          </a:xfrm>
          <a:prstGeom prst="rect">
            <a:avLst/>
          </a:prstGeom>
          <a:solidFill>
            <a:srgbClr val="F8FBF8">
              <a:alpha val="9803"/>
            </a:srgbClr>
          </a:solidFill>
        </p:spPr>
        <p:txBody>
          <a:bodyPr/>
          <a:lstStyle/>
          <a:p>
            <a:endParaRPr lang="en-US"/>
          </a:p>
        </p:txBody>
      </p:sp>
      <p:grpSp>
        <p:nvGrpSpPr>
          <p:cNvPr id="19" name="Group 19"/>
          <p:cNvGrpSpPr/>
          <p:nvPr/>
        </p:nvGrpSpPr>
        <p:grpSpPr>
          <a:xfrm>
            <a:off x="13408168" y="4711779"/>
            <a:ext cx="3072880" cy="3810705"/>
            <a:chOff x="0" y="0"/>
            <a:chExt cx="4097174" cy="5080940"/>
          </a:xfrm>
        </p:grpSpPr>
        <p:sp>
          <p:nvSpPr>
            <p:cNvPr id="20" name="TextBox 20"/>
            <p:cNvSpPr txBox="1"/>
            <p:nvPr/>
          </p:nvSpPr>
          <p:spPr>
            <a:xfrm>
              <a:off x="0" y="-57150"/>
              <a:ext cx="4097174" cy="21966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3200" spc="352">
                  <a:solidFill>
                    <a:srgbClr val="F8FBF8"/>
                  </a:solidFill>
                  <a:latin typeface="Montserrat Classic"/>
                </a:rPr>
                <a:t>INTER</a:t>
              </a:r>
            </a:p>
            <a:p>
              <a:pPr>
                <a:lnSpc>
                  <a:spcPts val="4480"/>
                </a:lnSpc>
              </a:pPr>
              <a:r>
                <a:rPr lang="en-US" sz="3200" spc="352">
                  <a:solidFill>
                    <a:srgbClr val="F8FBF8"/>
                  </a:solidFill>
                  <a:latin typeface="Montserrat Classic"/>
                </a:rPr>
                <a:t>DEPART</a:t>
              </a:r>
            </a:p>
            <a:p>
              <a:pPr>
                <a:lnSpc>
                  <a:spcPts val="4480"/>
                </a:lnSpc>
              </a:pPr>
              <a:r>
                <a:rPr lang="en-US" sz="3200" spc="352">
                  <a:solidFill>
                    <a:srgbClr val="F8FBF8"/>
                  </a:solidFill>
                  <a:latin typeface="Montserrat Classic"/>
                </a:rPr>
                <a:t>MENTAL 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2642540"/>
              <a:ext cx="4059389" cy="24384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750"/>
                </a:lnSpc>
              </a:pPr>
              <a:r>
                <a:rPr lang="en-US" sz="2500" spc="25">
                  <a:solidFill>
                    <a:srgbClr val="F8FBF8"/>
                  </a:solidFill>
                  <a:latin typeface="Montserrat Light"/>
                </a:rPr>
                <a:t>Presentations are communication tools that can be used as lectures.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444932" y="0"/>
            <a:ext cx="19177863" cy="4998946"/>
          </a:xfrm>
          <a:prstGeom prst="rect">
            <a:avLst/>
          </a:prstGeom>
          <a:solidFill>
            <a:srgbClr val="103D91"/>
          </a:solidFill>
        </p:spPr>
        <p:txBody>
          <a:bodyPr/>
          <a:lstStyle/>
          <a:p>
            <a:endParaRPr lang="en-US"/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 l="17116" r="1028"/>
          <a:stretch>
            <a:fillRect/>
          </a:stretch>
        </p:blipFill>
        <p:spPr>
          <a:xfrm>
            <a:off x="1028700" y="3383023"/>
            <a:ext cx="4325819" cy="352095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3"/>
          <a:srcRect l="8995" r="8995"/>
          <a:stretch>
            <a:fillRect/>
          </a:stretch>
        </p:blipFill>
        <p:spPr>
          <a:xfrm>
            <a:off x="6981091" y="3383023"/>
            <a:ext cx="4325819" cy="352095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4"/>
          <a:srcRect l="9302" r="9302"/>
          <a:stretch>
            <a:fillRect/>
          </a:stretch>
        </p:blipFill>
        <p:spPr>
          <a:xfrm>
            <a:off x="12916302" y="3383023"/>
            <a:ext cx="4325819" cy="3520953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 rot="5400000">
            <a:off x="-1890224" y="11611496"/>
            <a:ext cx="16230600" cy="33751"/>
          </a:xfrm>
          <a:prstGeom prst="rect">
            <a:avLst/>
          </a:prstGeom>
          <a:solidFill>
            <a:srgbClr val="342D47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AutoShape 7"/>
          <p:cNvSpPr/>
          <p:nvPr/>
        </p:nvSpPr>
        <p:spPr>
          <a:xfrm rot="5400000">
            <a:off x="4109785" y="11611496"/>
            <a:ext cx="16230600" cy="33751"/>
          </a:xfrm>
          <a:prstGeom prst="rect">
            <a:avLst/>
          </a:prstGeom>
          <a:solidFill>
            <a:srgbClr val="342D47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8" name="Group 8"/>
          <p:cNvGrpSpPr/>
          <p:nvPr/>
        </p:nvGrpSpPr>
        <p:grpSpPr>
          <a:xfrm>
            <a:off x="1028700" y="7711623"/>
            <a:ext cx="4291461" cy="1546677"/>
            <a:chOff x="0" y="0"/>
            <a:chExt cx="5721947" cy="2062237"/>
          </a:xfrm>
        </p:grpSpPr>
        <p:sp>
          <p:nvSpPr>
            <p:cNvPr id="9" name="TextBox 9"/>
            <p:cNvSpPr txBox="1"/>
            <p:nvPr/>
          </p:nvSpPr>
          <p:spPr>
            <a:xfrm>
              <a:off x="0" y="-57150"/>
              <a:ext cx="5721947" cy="698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 spc="352">
                  <a:solidFill>
                    <a:srgbClr val="342D47"/>
                  </a:solidFill>
                  <a:latin typeface="Montserrat Classic"/>
                </a:rPr>
                <a:t>APPLICATION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868437"/>
              <a:ext cx="5721947" cy="1193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50"/>
                </a:lnSpc>
              </a:pPr>
              <a:r>
                <a:rPr lang="en-US" sz="2500" spc="25" dirty="0">
                  <a:solidFill>
                    <a:srgbClr val="342D47"/>
                  </a:solidFill>
                  <a:latin typeface="Montserrat Light"/>
                </a:rPr>
                <a:t>Presentations are communication tools.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981091" y="7711623"/>
            <a:ext cx="4291461" cy="1546677"/>
            <a:chOff x="0" y="0"/>
            <a:chExt cx="5721947" cy="2062237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57150"/>
              <a:ext cx="5721947" cy="698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 spc="352">
                  <a:solidFill>
                    <a:srgbClr val="342D47"/>
                  </a:solidFill>
                  <a:latin typeface="Montserrat Classic"/>
                </a:rPr>
                <a:t>INTERVIEW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868437"/>
              <a:ext cx="5721947" cy="1193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50"/>
                </a:lnSpc>
              </a:pPr>
              <a:r>
                <a:rPr lang="en-US" sz="2500" spc="25">
                  <a:solidFill>
                    <a:srgbClr val="342D47"/>
                  </a:solidFill>
                  <a:latin typeface="Montserrat Light"/>
                </a:rPr>
                <a:t>Presentations are communication tools.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950660" y="7711623"/>
            <a:ext cx="4291461" cy="1546677"/>
            <a:chOff x="0" y="0"/>
            <a:chExt cx="5721947" cy="2062237"/>
          </a:xfrm>
        </p:grpSpPr>
        <p:sp>
          <p:nvSpPr>
            <p:cNvPr id="15" name="TextBox 15"/>
            <p:cNvSpPr txBox="1"/>
            <p:nvPr/>
          </p:nvSpPr>
          <p:spPr>
            <a:xfrm>
              <a:off x="0" y="-57150"/>
              <a:ext cx="5721947" cy="698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 spc="352">
                  <a:solidFill>
                    <a:srgbClr val="342D47"/>
                  </a:solidFill>
                  <a:latin typeface="Montserrat Classic"/>
                </a:rPr>
                <a:t>ONBOARDING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868437"/>
              <a:ext cx="5721947" cy="1193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750"/>
                </a:lnSpc>
              </a:pPr>
              <a:r>
                <a:rPr lang="en-US" sz="2500" spc="25">
                  <a:solidFill>
                    <a:srgbClr val="342D47"/>
                  </a:solidFill>
                  <a:latin typeface="Montserrat Light"/>
                </a:rPr>
                <a:t>Presentations are communication tools.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117912" y="1122849"/>
            <a:ext cx="16052175" cy="1061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15"/>
              </a:lnSpc>
            </a:pPr>
            <a:r>
              <a:rPr lang="en-US" sz="6500" spc="188">
                <a:solidFill>
                  <a:srgbClr val="FFC500"/>
                </a:solidFill>
                <a:latin typeface="Montserrat Classic Bold"/>
              </a:rPr>
              <a:t>FROM HIRING TO ONBOARDING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1027947" y="1029453"/>
            <a:ext cx="940908" cy="939402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50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68102" y="1751948"/>
            <a:ext cx="5595055" cy="2390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450"/>
              </a:lnSpc>
            </a:pPr>
            <a:r>
              <a:rPr lang="en-US" sz="7500" spc="67" dirty="0">
                <a:solidFill>
                  <a:srgbClr val="103D91"/>
                </a:solidFill>
                <a:latin typeface="Montserrat Classic Bold"/>
              </a:rPr>
              <a:t>THE IDEAL EMPLOYEE</a:t>
            </a:r>
          </a:p>
        </p:txBody>
      </p:sp>
      <p:sp>
        <p:nvSpPr>
          <p:cNvPr id="5" name="AutoShape 5"/>
          <p:cNvSpPr/>
          <p:nvPr/>
        </p:nvSpPr>
        <p:spPr>
          <a:xfrm rot="5400000">
            <a:off x="1028700" y="2421524"/>
            <a:ext cx="16230600" cy="33751"/>
          </a:xfrm>
          <a:prstGeom prst="rect">
            <a:avLst/>
          </a:prstGeom>
          <a:solidFill>
            <a:srgbClr val="FFC500"/>
          </a:solid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10565149" y="1799573"/>
            <a:ext cx="6473569" cy="6968955"/>
            <a:chOff x="0" y="0"/>
            <a:chExt cx="8631425" cy="9291941"/>
          </a:xfrm>
        </p:grpSpPr>
        <p:sp>
          <p:nvSpPr>
            <p:cNvPr id="7" name="TextBox 7"/>
            <p:cNvSpPr txBox="1"/>
            <p:nvPr/>
          </p:nvSpPr>
          <p:spPr>
            <a:xfrm>
              <a:off x="0" y="-57150"/>
              <a:ext cx="8631425" cy="698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3200" spc="352">
                  <a:solidFill>
                    <a:srgbClr val="103D91"/>
                  </a:solidFill>
                  <a:latin typeface="Montserrat Classic"/>
                </a:rPr>
                <a:t>WORK ETHIC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821862"/>
              <a:ext cx="8631425" cy="1466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3000" spc="30">
                  <a:solidFill>
                    <a:srgbClr val="103D91">
                      <a:alpha val="74902"/>
                    </a:srgbClr>
                  </a:solidFill>
                  <a:latin typeface="Montserrat Light"/>
                </a:rPr>
                <a:t>Presentations are communication tools that can be used as lectures.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3444464"/>
              <a:ext cx="8631425" cy="698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3200" spc="352">
                  <a:solidFill>
                    <a:srgbClr val="103D91"/>
                  </a:solidFill>
                  <a:latin typeface="Montserrat Classic"/>
                </a:rPr>
                <a:t>PERSONALITY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4323476"/>
              <a:ext cx="8631425" cy="1466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3000" spc="30" dirty="0">
                  <a:solidFill>
                    <a:srgbClr val="103D91">
                      <a:alpha val="74902"/>
                    </a:srgbClr>
                  </a:solidFill>
                  <a:latin typeface="Montserrat Light"/>
                </a:rPr>
                <a:t>Presentations are communication tools that can be used as lectures.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6946079"/>
              <a:ext cx="8631425" cy="698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80"/>
                </a:lnSpc>
              </a:pPr>
              <a:r>
                <a:rPr lang="en-US" sz="3200" spc="352">
                  <a:solidFill>
                    <a:srgbClr val="103D91"/>
                  </a:solidFill>
                  <a:latin typeface="Montserrat Classic"/>
                </a:rPr>
                <a:t>GROWTH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825091"/>
              <a:ext cx="8631425" cy="1466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3000" spc="30">
                  <a:solidFill>
                    <a:srgbClr val="103D91">
                      <a:alpha val="74902"/>
                    </a:srgbClr>
                  </a:solidFill>
                  <a:latin typeface="Montserrat Light"/>
                </a:rPr>
                <a:t>Presentations are communication tools that can be used as lectures.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117927" y="8844915"/>
            <a:ext cx="6445230" cy="413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 spc="192">
                <a:solidFill>
                  <a:srgbClr val="103D91"/>
                </a:solidFill>
                <a:latin typeface="Montserrat Classic"/>
              </a:rPr>
              <a:t>Esperanza | Human Resources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8032538" y="0"/>
            <a:ext cx="10416296" cy="10399630"/>
            <a:chOff x="0" y="0"/>
            <a:chExt cx="6350000" cy="63398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39840"/>
            </a:xfrm>
            <a:custGeom>
              <a:avLst/>
              <a:gdLst/>
              <a:ahLst/>
              <a:cxnLst/>
              <a:rect l="l" t="t" r="r" b="b"/>
              <a:pathLst>
                <a:path w="6350000" h="633984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03D9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849562" y="1048546"/>
            <a:ext cx="10409738" cy="8189909"/>
            <a:chOff x="0" y="0"/>
            <a:chExt cx="13879651" cy="10919878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2"/>
            <a:srcRect l="7331" r="7331"/>
            <a:stretch>
              <a:fillRect/>
            </a:stretch>
          </p:blipFill>
          <p:spPr>
            <a:xfrm>
              <a:off x="0" y="0"/>
              <a:ext cx="6749325" cy="5269439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3"/>
            <a:srcRect l="7331" r="7331"/>
            <a:stretch>
              <a:fillRect/>
            </a:stretch>
          </p:blipFill>
          <p:spPr>
            <a:xfrm>
              <a:off x="0" y="5650439"/>
              <a:ext cx="6749325" cy="5269439"/>
            </a:xfrm>
            <a:prstGeom prst="rect">
              <a:avLst/>
            </a:prstGeom>
          </p:spPr>
        </p:pic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3528" r="3528"/>
            <a:stretch>
              <a:fillRect/>
            </a:stretch>
          </p:blipFill>
          <p:spPr>
            <a:xfrm>
              <a:off x="7130325" y="0"/>
              <a:ext cx="6749325" cy="10919878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762000" y="5657055"/>
            <a:ext cx="5675976" cy="3581400"/>
            <a:chOff x="0" y="0"/>
            <a:chExt cx="6704369" cy="4030384"/>
          </a:xfrm>
        </p:grpSpPr>
        <p:sp>
          <p:nvSpPr>
            <p:cNvPr id="9" name="TextBox 9"/>
            <p:cNvSpPr txBox="1"/>
            <p:nvPr/>
          </p:nvSpPr>
          <p:spPr>
            <a:xfrm>
              <a:off x="0" y="0"/>
              <a:ext cx="6704369" cy="23235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60"/>
                </a:lnSpc>
              </a:pPr>
              <a:r>
                <a:rPr lang="en-US" sz="3800" spc="281" dirty="0">
                  <a:solidFill>
                    <a:srgbClr val="342D47"/>
                  </a:solidFill>
                  <a:latin typeface="Montserrat Classic Bold"/>
                </a:rPr>
                <a:t>WHY NEW HIRES LOVE ESPERANZA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1801534"/>
              <a:ext cx="6704369" cy="222885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3000" spc="30">
                  <a:solidFill>
                    <a:srgbClr val="342D47"/>
                  </a:solidFill>
                  <a:latin typeface="Montserrat Light"/>
                </a:rPr>
                <a:t>Presentations are communication tools that can be used as lectures.</a:t>
              </a:r>
            </a:p>
          </p:txBody>
        </p:sp>
      </p:grpSp>
      <p:sp>
        <p:nvSpPr>
          <p:cNvPr id="11" name="AutoShape 11"/>
          <p:cNvSpPr/>
          <p:nvPr/>
        </p:nvSpPr>
        <p:spPr>
          <a:xfrm rot="-8100000">
            <a:off x="-662911" y="1624275"/>
            <a:ext cx="4608125" cy="33751"/>
          </a:xfrm>
          <a:prstGeom prst="rect">
            <a:avLst/>
          </a:prstGeom>
          <a:solidFill>
            <a:srgbClr val="FFC500"/>
          </a:solid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0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554964"/>
            <a:ext cx="7669328" cy="1461821"/>
            <a:chOff x="0" y="0"/>
            <a:chExt cx="10225771" cy="1949095"/>
          </a:xfrm>
        </p:grpSpPr>
        <p:sp>
          <p:nvSpPr>
            <p:cNvPr id="3" name="AutoShape 3"/>
            <p:cNvSpPr/>
            <p:nvPr/>
          </p:nvSpPr>
          <p:spPr>
            <a:xfrm>
              <a:off x="0" y="0"/>
              <a:ext cx="10225771" cy="1949095"/>
            </a:xfrm>
            <a:prstGeom prst="rect">
              <a:avLst/>
            </a:prstGeom>
            <a:solidFill>
              <a:srgbClr val="103D9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371600" y="622122"/>
              <a:ext cx="778471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79"/>
                </a:lnSpc>
              </a:pPr>
              <a:r>
                <a:rPr lang="en-US" sz="3400" spc="102">
                  <a:solidFill>
                    <a:srgbClr val="F2F0F4"/>
                  </a:solidFill>
                  <a:latin typeface="Aileron Heavy"/>
                </a:rPr>
                <a:t>Academic and dynamic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96431" y="7796953"/>
            <a:ext cx="4116746" cy="898926"/>
            <a:chOff x="0" y="0"/>
            <a:chExt cx="5488995" cy="1198567"/>
          </a:xfrm>
        </p:grpSpPr>
        <p:sp>
          <p:nvSpPr>
            <p:cNvPr id="6" name="TextBox 6"/>
            <p:cNvSpPr txBox="1"/>
            <p:nvPr/>
          </p:nvSpPr>
          <p:spPr>
            <a:xfrm>
              <a:off x="0" y="-123825"/>
              <a:ext cx="5488995" cy="7232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60"/>
                </a:lnSpc>
              </a:pPr>
              <a:r>
                <a:rPr lang="en-US" sz="3000" spc="270">
                  <a:solidFill>
                    <a:srgbClr val="103D91"/>
                  </a:solidFill>
                  <a:latin typeface="Aileron Regular Italics"/>
                </a:rPr>
                <a:t>Jaffra Hayes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535839"/>
              <a:ext cx="5488995" cy="6627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50"/>
                </a:lnSpc>
              </a:pPr>
              <a:r>
                <a:rPr lang="en-US" sz="2600" spc="130">
                  <a:solidFill>
                    <a:srgbClr val="000000"/>
                  </a:solidFill>
                  <a:latin typeface="Aileron Regular"/>
                </a:rPr>
                <a:t>Head of Admissions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66339" y="7796953"/>
            <a:ext cx="4955322" cy="898926"/>
            <a:chOff x="0" y="0"/>
            <a:chExt cx="6607096" cy="1198567"/>
          </a:xfrm>
        </p:grpSpPr>
        <p:sp>
          <p:nvSpPr>
            <p:cNvPr id="9" name="TextBox 9"/>
            <p:cNvSpPr txBox="1"/>
            <p:nvPr/>
          </p:nvSpPr>
          <p:spPr>
            <a:xfrm>
              <a:off x="0" y="-123825"/>
              <a:ext cx="6607096" cy="7232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60"/>
                </a:lnSpc>
              </a:pPr>
              <a:r>
                <a:rPr lang="en-US" sz="3000" spc="270">
                  <a:solidFill>
                    <a:srgbClr val="103D91"/>
                  </a:solidFill>
                  <a:latin typeface="Aileron Regular Italics"/>
                </a:rPr>
                <a:t>Simon Uzneka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535839"/>
              <a:ext cx="6607096" cy="6627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50"/>
                </a:lnSpc>
              </a:pPr>
              <a:r>
                <a:rPr lang="en-US" sz="2600" spc="130">
                  <a:solidFill>
                    <a:srgbClr val="000000"/>
                  </a:solidFill>
                  <a:latin typeface="Aileron Regular"/>
                </a:rPr>
                <a:t>Head of Student Relations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619194" y="7796953"/>
            <a:ext cx="4927964" cy="898926"/>
            <a:chOff x="0" y="0"/>
            <a:chExt cx="6570618" cy="1198567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123825"/>
              <a:ext cx="6570618" cy="7232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60"/>
                </a:lnSpc>
              </a:pPr>
              <a:r>
                <a:rPr lang="en-US" sz="3000" spc="270">
                  <a:solidFill>
                    <a:srgbClr val="103D91"/>
                  </a:solidFill>
                  <a:latin typeface="Aileron Regular Italics"/>
                </a:rPr>
                <a:t>Jessika Burghes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535839"/>
              <a:ext cx="6570618" cy="6627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550"/>
                </a:lnSpc>
              </a:pPr>
              <a:r>
                <a:rPr lang="en-US" sz="2600" spc="130">
                  <a:solidFill>
                    <a:srgbClr val="000000"/>
                  </a:solidFill>
                  <a:latin typeface="Aileron Regular"/>
                </a:rPr>
                <a:t>Head of Student Services</a:t>
              </a:r>
            </a:p>
          </p:txBody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1121106" y="3046729"/>
            <a:ext cx="4267397" cy="4267380"/>
            <a:chOff x="0" y="0"/>
            <a:chExt cx="6350000" cy="634997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7010301" y="3046729"/>
            <a:ext cx="4267397" cy="4267380"/>
            <a:chOff x="0" y="0"/>
            <a:chExt cx="6350000" cy="634997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r="-49812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12949478" y="3046729"/>
            <a:ext cx="4267397" cy="4267380"/>
            <a:chOff x="0" y="0"/>
            <a:chExt cx="6350000" cy="634997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 t="-2306" b="-47787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3D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72392" y="2267974"/>
            <a:ext cx="9828593" cy="5751052"/>
            <a:chOff x="0" y="0"/>
            <a:chExt cx="13104791" cy="7668069"/>
          </a:xfrm>
        </p:grpSpPr>
        <p:sp>
          <p:nvSpPr>
            <p:cNvPr id="3" name="TextBox 3"/>
            <p:cNvSpPr txBox="1"/>
            <p:nvPr/>
          </p:nvSpPr>
          <p:spPr>
            <a:xfrm>
              <a:off x="3097191" y="-9525"/>
              <a:ext cx="9512398" cy="24479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200"/>
                </a:lnSpc>
              </a:pPr>
              <a:r>
                <a:rPr lang="en-US" sz="6000" spc="179" dirty="0">
                  <a:solidFill>
                    <a:srgbClr val="FFFDFD"/>
                  </a:solidFill>
                  <a:latin typeface="Aileron Heavy"/>
                </a:rPr>
                <a:t>CLIENT DEMOGRAPHICS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097191" y="3839767"/>
              <a:ext cx="9512398" cy="13811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79"/>
                </a:lnSpc>
              </a:pPr>
              <a:r>
                <a:rPr lang="en-US" sz="3400" spc="102">
                  <a:solidFill>
                    <a:srgbClr val="FFFDFD"/>
                  </a:solidFill>
                  <a:latin typeface="Aileron Heavy"/>
                </a:rPr>
                <a:t>What we know about </a:t>
              </a:r>
            </a:p>
            <a:p>
              <a:pPr>
                <a:lnSpc>
                  <a:spcPts val="4079"/>
                </a:lnSpc>
              </a:pPr>
              <a:r>
                <a:rPr lang="en-US" sz="3400" spc="102">
                  <a:solidFill>
                    <a:srgbClr val="FFFDFD"/>
                  </a:solidFill>
                  <a:latin typeface="Aileron Heavy"/>
                </a:rPr>
                <a:t>our target market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3097191" y="5481340"/>
              <a:ext cx="9512398" cy="218672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50"/>
                </a:lnSpc>
              </a:pPr>
              <a:r>
                <a:rPr lang="en-US" sz="2600" spc="130">
                  <a:solidFill>
                    <a:srgbClr val="FFFDFD"/>
                  </a:solidFill>
                  <a:latin typeface="Aileron Regular"/>
                </a:rPr>
                <a:t>Presentations are communication tools that can be used as demonstrations, lectures, speeches, reports, and more.</a:t>
              </a:r>
            </a:p>
          </p:txBody>
        </p:sp>
        <p:sp>
          <p:nvSpPr>
            <p:cNvPr id="6" name="AutoShape 6"/>
            <p:cNvSpPr/>
            <p:nvPr/>
          </p:nvSpPr>
          <p:spPr>
            <a:xfrm>
              <a:off x="0" y="3104281"/>
              <a:ext cx="13104791" cy="101433"/>
            </a:xfrm>
            <a:prstGeom prst="rect">
              <a:avLst/>
            </a:prstGeom>
            <a:solidFill>
              <a:srgbClr val="FFC500"/>
            </a:solidFill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rcRect l="5666" r="5666"/>
          <a:stretch>
            <a:fillRect/>
          </a:stretch>
        </p:blipFill>
        <p:spPr>
          <a:xfrm>
            <a:off x="11786616" y="1028700"/>
            <a:ext cx="5472684" cy="822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lab Space Central (1)" id="{EFDD9392-FBAE-9F4D-9218-B3FEF2407586}" vid="{C88A5190-44C5-0F41-8576-CC61311B5BC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80AA62B2D9AE4BABB8B0AF80F197AC" ma:contentTypeVersion="19" ma:contentTypeDescription="Create a new document." ma:contentTypeScope="" ma:versionID="0b09400ad6aa29d2175c199aad3f31bf">
  <xsd:schema xmlns:xsd="http://www.w3.org/2001/XMLSchema" xmlns:xs="http://www.w3.org/2001/XMLSchema" xmlns:p="http://schemas.microsoft.com/office/2006/metadata/properties" xmlns:ns2="5549e550-d353-44ec-b1f7-65f81db21e85" xmlns:ns3="99412667-151e-4f29-8a3f-44a0ecde2728" targetNamespace="http://schemas.microsoft.com/office/2006/metadata/properties" ma:root="true" ma:fieldsID="06914919466f2b9adc79a00ab1aede0c" ns2:_="" ns3:_="">
    <xsd:import namespace="5549e550-d353-44ec-b1f7-65f81db21e85"/>
    <xsd:import namespace="99412667-151e-4f29-8a3f-44a0ecde27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49e550-d353-44ec-b1f7-65f81db21e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557bab68-361a-442d-82f5-f9f754552b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412667-151e-4f29-8a3f-44a0ecde272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b23fe54-696d-4af6-8d5d-fe470bbc11f3}" ma:internalName="TaxCatchAll" ma:showField="CatchAllData" ma:web="99412667-151e-4f29-8a3f-44a0ecde27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9412667-151e-4f29-8a3f-44a0ecde2728" xsi:nil="true"/>
    <lcf76f155ced4ddcb4097134ff3c332f xmlns="5549e550-d353-44ec-b1f7-65f81db21e8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B85E09A-41AA-4A5B-B584-F9FAED6B70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49e550-d353-44ec-b1f7-65f81db21e85"/>
    <ds:schemaRef ds:uri="99412667-151e-4f29-8a3f-44a0ecde27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29912F1-3170-4F54-8204-CBB95877C8C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1075478-3D7A-4687-B831-E13D4282CD77}">
  <ds:schemaRefs>
    <ds:schemaRef ds:uri="http://schemas.microsoft.com/office/2006/metadata/properties"/>
    <ds:schemaRef ds:uri="http://schemas.microsoft.com/office/infopath/2007/PartnerControls"/>
    <ds:schemaRef ds:uri="99412667-151e-4f29-8a3f-44a0ecde2728"/>
    <ds:schemaRef ds:uri="5549e550-d353-44ec-b1f7-65f81db21e8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</TotalTime>
  <Words>208</Words>
  <Application>Microsoft Office PowerPoint</Application>
  <PresentationFormat>Custom</PresentationFormat>
  <Paragraphs>44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Aileron Heavy</vt:lpstr>
      <vt:lpstr>Montserrat Light</vt:lpstr>
      <vt:lpstr>Aileron Regular Italics</vt:lpstr>
      <vt:lpstr>Montserrat Classic</vt:lpstr>
      <vt:lpstr>Montserrat</vt:lpstr>
      <vt:lpstr>Aileron Regular</vt:lpstr>
      <vt:lpstr>Aptos</vt:lpstr>
      <vt:lpstr>Montserrat Classic Bold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Nicole Kirschner</dc:creator>
  <cp:lastModifiedBy>Jael Conde</cp:lastModifiedBy>
  <cp:revision>5</cp:revision>
  <dcterms:created xsi:type="dcterms:W3CDTF">2026-02-28T21:34:39Z</dcterms:created>
  <dcterms:modified xsi:type="dcterms:W3CDTF">2026-03-11T18:12:30Z</dcterms:modified>
  <dc:identifier>DAEDTLhFTQU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0x0101001680AA62B2D9AE4BABB8B0AF80F197AC</vt:lpwstr>
  </property>
  <property fmtid="{D5CDD505-2E9C-101B-9397-08002B2CF9AE}" pid="3" name="Order">
    <vt:r8>15600</vt:r8>
  </property>
</Properties>
</file>